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6"/>
  </p:handoutMasterIdLst>
  <p:sldIdLst>
    <p:sldId id="279" r:id="rId2"/>
    <p:sldId id="260" r:id="rId3"/>
    <p:sldId id="277" r:id="rId4"/>
    <p:sldId id="278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75" r:id="rId13"/>
    <p:sldId id="265" r:id="rId14"/>
    <p:sldId id="267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0999DA3-CE5A-4ABD-AAC0-F06AA78A4E4C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5AAF83-56FC-4766-AFC4-572704C1A0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336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9E1A0-FCFE-4E4A-841E-233134AC74DE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DE999F24-3A4F-4857-A6B5-A2B83249F8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3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EC339-04F2-4110-BE19-46743AD5F9C0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1E4A8-C96C-4E0E-9B5D-219E19AE48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65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E1E52-1A09-4E7A-B476-D68862D2804C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91D88-1E4D-4EFF-94E2-90F8CFAD8B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61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BA6A8B7-D1EB-4AEE-95E1-5E55642470DC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A3D332-CAB2-4D24-B0B9-B74182FFF1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9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B5C0C-A9AD-4BB6-9E78-B154F82408C8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9CAC6A72-3AD6-4CB6-B757-639ED8CF91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525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2D5ED-9BEF-41BD-A164-3879D38EB7C7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F74CE-FC93-4682-A485-CC7D3B7893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23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BF271-7DB7-4BC4-B40E-AAB698D992BA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30395-B967-4503-9C2E-4F1E5FF6F7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6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474AEB-8AC9-4814-80F0-88C24E9DA9D9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90FEA0-6455-4598-AE59-0D54F8ED78C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1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CCBA3-5FA6-430F-B752-420C2979EFC6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03F33-730B-44D4-9ED3-AA9E358133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85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1C48D8-D868-4212-B73A-A8AFF343F89A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58B383-C8C5-44EB-A837-136A5C22F18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97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86E1CD-5844-420E-8F8F-67BB1734237F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25FD49-FFDC-4330-AD3C-81FBB69F563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4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92F72E3-0866-470E-B751-E3DAFAE7F0FC}" type="datetimeFigureOut">
              <a:rPr lang="en-US"/>
              <a:pPr>
                <a:defRPr/>
              </a:pPr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071B5CE5-C30E-4D85-9C9F-9504217CC6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0" r:id="rId4"/>
    <p:sldLayoutId id="2147483921" r:id="rId5"/>
    <p:sldLayoutId id="2147483928" r:id="rId6"/>
    <p:sldLayoutId id="2147483922" r:id="rId7"/>
    <p:sldLayoutId id="2147483929" r:id="rId8"/>
    <p:sldLayoutId id="2147483930" r:id="rId9"/>
    <p:sldLayoutId id="2147483923" r:id="rId10"/>
    <p:sldLayoutId id="21474839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 = 3x+5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70188"/>
            <a:ext cx="312420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4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Horizontal Lines</a:t>
            </a:r>
            <a:endParaRPr lang="en-US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7000"/>
            <a:ext cx="4137025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67000"/>
            <a:ext cx="4137025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389" name="Object 4"/>
          <p:cNvGraphicFramePr>
            <a:graphicFrameLocks noChangeAspect="1"/>
          </p:cNvGraphicFramePr>
          <p:nvPr/>
        </p:nvGraphicFramePr>
        <p:xfrm>
          <a:off x="304800" y="1727200"/>
          <a:ext cx="15557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Equation" r:id="rId4" imgW="444307" imgH="203112" progId="Equation.DSMT4">
                  <p:embed/>
                </p:oleObj>
              </mc:Choice>
              <mc:Fallback>
                <p:oleObj name="Equation" r:id="rId4" imgW="444307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27200"/>
                        <a:ext cx="15557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5"/>
          <p:cNvGraphicFramePr>
            <a:graphicFrameLocks noChangeAspect="1"/>
          </p:cNvGraphicFramePr>
          <p:nvPr/>
        </p:nvGraphicFramePr>
        <p:xfrm>
          <a:off x="4803775" y="1752600"/>
          <a:ext cx="1244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6" imgW="355292" imgH="203024" progId="Equation.DSMT4">
                  <p:embed/>
                </p:oleObj>
              </mc:Choice>
              <mc:Fallback>
                <p:oleObj name="Equation" r:id="rId6" imgW="355292" imgH="203024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3775" y="1752600"/>
                        <a:ext cx="12446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Vertical Lines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An equation is a vertical line if it does not have a y variable (only has an x variable)</a:t>
            </a:r>
          </a:p>
          <a:p>
            <a:endParaRPr lang="en-US" altLang="en-US" smtClean="0"/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  <a:p>
            <a:r>
              <a:rPr lang="en-US" altLang="en-US" smtClean="0"/>
              <a:t>Example:  </a:t>
            </a:r>
          </a:p>
          <a:p>
            <a:pPr lvl="2"/>
            <a:r>
              <a:rPr lang="en-US" altLang="en-US" smtClean="0"/>
              <a:t>x=2</a:t>
            </a:r>
          </a:p>
          <a:p>
            <a:pPr lvl="2"/>
            <a:r>
              <a:rPr lang="en-US" altLang="en-US" smtClean="0"/>
              <a:t>x=-1</a:t>
            </a:r>
          </a:p>
          <a:p>
            <a:pPr lvl="2"/>
            <a:r>
              <a:rPr lang="en-US" altLang="en-US" smtClean="0"/>
              <a:t>x=5</a:t>
            </a:r>
          </a:p>
          <a:p>
            <a:pPr lvl="2"/>
            <a:r>
              <a:rPr lang="en-US" altLang="en-US" smtClean="0"/>
              <a:t>x=0</a:t>
            </a:r>
          </a:p>
          <a:p>
            <a:pPr lvl="4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Vertical Lines</a:t>
            </a:r>
            <a:endParaRPr lang="en-US" dirty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86063"/>
            <a:ext cx="4137025" cy="384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786063"/>
            <a:ext cx="4137025" cy="384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37" name="Object 2"/>
          <p:cNvGraphicFramePr>
            <a:graphicFrameLocks noChangeAspect="1"/>
          </p:cNvGraphicFramePr>
          <p:nvPr/>
        </p:nvGraphicFramePr>
        <p:xfrm>
          <a:off x="327025" y="1771650"/>
          <a:ext cx="1511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4" imgW="431425" imgH="177646" progId="Equation.DSMT4">
                  <p:embed/>
                </p:oleObj>
              </mc:Choice>
              <mc:Fallback>
                <p:oleObj name="Equation" r:id="rId4" imgW="431425" imgH="17764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1771650"/>
                        <a:ext cx="15113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3"/>
          <p:cNvGraphicFramePr>
            <a:graphicFrameLocks noChangeAspect="1"/>
          </p:cNvGraphicFramePr>
          <p:nvPr/>
        </p:nvGraphicFramePr>
        <p:xfrm>
          <a:off x="4651375" y="1873250"/>
          <a:ext cx="1244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6" imgW="355138" imgH="177569" progId="Equation.DSMT4">
                  <p:embed/>
                </p:oleObj>
              </mc:Choice>
              <mc:Fallback>
                <p:oleObj name="Equation" r:id="rId6" imgW="355138" imgH="17756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1873250"/>
                        <a:ext cx="12446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 Work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Blue book: </a:t>
            </a:r>
            <a:r>
              <a:rPr lang="en-US" altLang="en-US" dirty="0" err="1" smtClean="0"/>
              <a:t>pg</a:t>
            </a:r>
            <a:r>
              <a:rPr lang="en-US" altLang="en-US" dirty="0" smtClean="0"/>
              <a:t> 119 # 1-15</a:t>
            </a:r>
          </a:p>
          <a:p>
            <a:pPr marL="0" indent="0">
              <a:buNone/>
            </a:pPr>
            <a:r>
              <a:rPr lang="en-US" altLang="en-US" dirty="0" smtClean="0"/>
              <a:t>Blue Book: </a:t>
            </a:r>
            <a:r>
              <a:rPr lang="en-US" altLang="en-US" dirty="0" err="1" smtClean="0"/>
              <a:t>pg</a:t>
            </a:r>
            <a:r>
              <a:rPr lang="en-US" altLang="en-US" dirty="0" smtClean="0"/>
              <a:t> 121 # 1-6</a:t>
            </a:r>
          </a:p>
          <a:p>
            <a:pPr marL="0" indent="0"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Page 214-215 # 15-20, 36,37,40,41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676400"/>
            <a:ext cx="7467600" cy="18938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>Graphing Linear Equations</a:t>
            </a:r>
            <a:endParaRPr lang="en-US" sz="6000" dirty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2286000" y="4114800"/>
            <a:ext cx="6172200" cy="1371600"/>
          </a:xfrm>
        </p:spPr>
        <p:txBody>
          <a:bodyPr/>
          <a:lstStyle/>
          <a:p>
            <a:pPr algn="ctr" eaLnBrk="1" hangingPunct="1"/>
            <a:r>
              <a:rPr lang="en-US" altLang="en-US" sz="3600" smtClean="0"/>
              <a:t>Chapter 5 </a:t>
            </a:r>
          </a:p>
          <a:p>
            <a:pPr algn="ctr" eaLnBrk="1" hangingPunct="1"/>
            <a:r>
              <a:rPr lang="en-US" altLang="en-US" sz="3600" smtClean="0"/>
              <a:t>Section 1 and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Solutions with 2 variables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To determine if an ordered pair is a solution to an equation, plug the ordered pair into the equation and simplify.  </a:t>
            </a:r>
          </a:p>
          <a:p>
            <a:r>
              <a:rPr lang="en-US" altLang="en-US" smtClean="0"/>
              <a:t>If the left side equals the right side, it is a solution.</a:t>
            </a:r>
          </a:p>
          <a:p>
            <a:r>
              <a:rPr lang="en-US" altLang="en-US" smtClean="0"/>
              <a:t>If the left side does not equal the right side, it is not a solution.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 y = -2x + 5  </a:t>
            </a:r>
          </a:p>
          <a:p>
            <a:pPr lvl="1"/>
            <a:r>
              <a:rPr lang="en-US" altLang="en-US" smtClean="0"/>
              <a:t>(3, 0)			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(2, 1)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(6, 7)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Graphing Linear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Steps to Graphing Linear Equations:</a:t>
            </a:r>
          </a:p>
          <a:p>
            <a:pPr lvl="1"/>
            <a:r>
              <a:rPr lang="en-US" altLang="en-US" smtClean="0"/>
              <a:t>1.  Rewrite the equation in function form  (solve for y)</a:t>
            </a:r>
          </a:p>
          <a:p>
            <a:pPr lvl="1"/>
            <a:r>
              <a:rPr lang="en-US" altLang="en-US" smtClean="0"/>
              <a:t>2.  Draw an x-y table</a:t>
            </a:r>
          </a:p>
          <a:p>
            <a:pPr lvl="1"/>
            <a:r>
              <a:rPr lang="en-US" altLang="en-US" smtClean="0"/>
              <a:t>3.  Find what y is when x= -2, -1, 0, 1, 2</a:t>
            </a:r>
          </a:p>
          <a:p>
            <a:pPr lvl="1"/>
            <a:r>
              <a:rPr lang="en-US" altLang="en-US" smtClean="0"/>
              <a:t>4.  Rewrite the x and y values into ordered pairs</a:t>
            </a:r>
          </a:p>
          <a:p>
            <a:pPr lvl="1"/>
            <a:r>
              <a:rPr lang="en-US" altLang="en-US" smtClean="0"/>
              <a:t>5.  Plot the ordered pairs on the 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Graphing Linear Equations: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439988"/>
          <a:ext cx="3733800" cy="4206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680"/>
                <a:gridCol w="1244600"/>
                <a:gridCol w="1493520"/>
              </a:tblGrid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Input</a:t>
                      </a:r>
                    </a:p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Output</a:t>
                      </a:r>
                    </a:p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Work</a:t>
                      </a:r>
                      <a:endParaRPr lang="en-US" sz="20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-2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-1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</a:tbl>
          </a:graphicData>
        </a:graphic>
      </p:graphicFrame>
      <p:pic>
        <p:nvPicPr>
          <p:cNvPr id="123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713" y="2438400"/>
            <a:ext cx="4383087" cy="407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22" name="TextBox 3"/>
          <p:cNvSpPr txBox="1">
            <a:spLocks noChangeArrowheads="1"/>
          </p:cNvSpPr>
          <p:nvPr/>
        </p:nvSpPr>
        <p:spPr bwMode="auto">
          <a:xfrm>
            <a:off x="381000" y="1600200"/>
            <a:ext cx="3200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latin typeface="Arial" panose="020B0604020202020204" pitchFamily="34" charset="0"/>
              </a:rPr>
              <a:t>y=2x+1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Graphing Linear Equations: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514600"/>
          <a:ext cx="3733800" cy="4206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680"/>
                <a:gridCol w="1244600"/>
                <a:gridCol w="1493520"/>
              </a:tblGrid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Input</a:t>
                      </a:r>
                    </a:p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Output</a:t>
                      </a:r>
                    </a:p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Work</a:t>
                      </a:r>
                      <a:endParaRPr lang="en-US" sz="20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-2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-1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</a:tbl>
          </a:graphicData>
        </a:graphic>
      </p:graphicFrame>
      <p:pic>
        <p:nvPicPr>
          <p:cNvPr id="133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90800"/>
            <a:ext cx="4383088" cy="407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6" name="TextBox 3"/>
          <p:cNvSpPr txBox="1">
            <a:spLocks noChangeArrowheads="1"/>
          </p:cNvSpPr>
          <p:nvPr/>
        </p:nvSpPr>
        <p:spPr bwMode="auto">
          <a:xfrm>
            <a:off x="381000" y="1600200"/>
            <a:ext cx="3200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latin typeface="Arial" panose="020B0604020202020204" pitchFamily="34" charset="0"/>
              </a:rPr>
              <a:t>y=-3x+2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Graphing Linear Equations: 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514600"/>
          <a:ext cx="3733800" cy="4206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680"/>
                <a:gridCol w="1244600"/>
                <a:gridCol w="1493520"/>
              </a:tblGrid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Input</a:t>
                      </a:r>
                    </a:p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Output</a:t>
                      </a:r>
                    </a:p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Work</a:t>
                      </a:r>
                      <a:endParaRPr lang="en-US" sz="20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-2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-1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  <a:tr h="7011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7" marB="45727"/>
                </a:tc>
              </a:tr>
            </a:tbl>
          </a:graphicData>
        </a:graphic>
      </p:graphicFrame>
      <p:sp>
        <p:nvSpPr>
          <p:cNvPr id="14369" name="TextBox 4"/>
          <p:cNvSpPr txBox="1">
            <a:spLocks noChangeArrowheads="1"/>
          </p:cNvSpPr>
          <p:nvPr/>
        </p:nvSpPr>
        <p:spPr bwMode="auto">
          <a:xfrm>
            <a:off x="457200" y="1676400"/>
            <a:ext cx="327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-8x+4y=-12</a:t>
            </a:r>
          </a:p>
        </p:txBody>
      </p:sp>
      <p:pic>
        <p:nvPicPr>
          <p:cNvPr id="14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90800"/>
            <a:ext cx="4383088" cy="407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Horizontal Lines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smtClean="0"/>
              <a:t>An equation is a horizontal line if it does not have an x variable.  (only has a y variable)</a:t>
            </a:r>
          </a:p>
          <a:p>
            <a:endParaRPr lang="en-US" altLang="en-US" smtClean="0"/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  <a:p>
            <a:r>
              <a:rPr lang="en-US" altLang="en-US" smtClean="0"/>
              <a:t>Example:  </a:t>
            </a:r>
          </a:p>
          <a:p>
            <a:pPr lvl="2"/>
            <a:r>
              <a:rPr lang="en-US" altLang="en-US" smtClean="0"/>
              <a:t>y=2</a:t>
            </a:r>
          </a:p>
          <a:p>
            <a:pPr lvl="2"/>
            <a:r>
              <a:rPr lang="en-US" altLang="en-US" smtClean="0"/>
              <a:t>y=-1</a:t>
            </a:r>
          </a:p>
          <a:p>
            <a:pPr lvl="2"/>
            <a:r>
              <a:rPr lang="en-US" altLang="en-US" smtClean="0"/>
              <a:t>y=5</a:t>
            </a:r>
          </a:p>
          <a:p>
            <a:pPr lvl="2"/>
            <a:r>
              <a:rPr lang="en-US" altLang="en-US" smtClean="0"/>
              <a:t>y=0</a:t>
            </a:r>
          </a:p>
          <a:p>
            <a:pPr lvl="4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</TotalTime>
  <Words>301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Century Schoolbook</vt:lpstr>
      <vt:lpstr>Wingdings</vt:lpstr>
      <vt:lpstr>Wingdings 2</vt:lpstr>
      <vt:lpstr>Calibri</vt:lpstr>
      <vt:lpstr>Oriel</vt:lpstr>
      <vt:lpstr>MathType 6.0 Equation</vt:lpstr>
      <vt:lpstr>Warmup</vt:lpstr>
      <vt:lpstr>Graphing Linear Equations</vt:lpstr>
      <vt:lpstr>Solutions with 2 variables</vt:lpstr>
      <vt:lpstr>examples</vt:lpstr>
      <vt:lpstr>Graphing Linear Equations</vt:lpstr>
      <vt:lpstr>Graphing Linear Equations: Example</vt:lpstr>
      <vt:lpstr>Graphing Linear Equations: Example</vt:lpstr>
      <vt:lpstr>Graphing Linear Equations: Example</vt:lpstr>
      <vt:lpstr>Horizontal Lines</vt:lpstr>
      <vt:lpstr>Horizontal Lines</vt:lpstr>
      <vt:lpstr>Vertical Lines</vt:lpstr>
      <vt:lpstr>Vertical Lines</vt:lpstr>
      <vt:lpstr>Class Work</vt:lpstr>
      <vt:lpstr>Homework</vt:lpstr>
    </vt:vector>
  </TitlesOfParts>
  <Company>CBSD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September 26th 2008 Objectives:   plot points in a coordinate plane draw a scatter plot and make predictions about real-life situations</dc:title>
  <dc:creator>jlake</dc:creator>
  <cp:lastModifiedBy>LAKE, JEFF</cp:lastModifiedBy>
  <cp:revision>30</cp:revision>
  <dcterms:created xsi:type="dcterms:W3CDTF">2008-09-24T13:50:55Z</dcterms:created>
  <dcterms:modified xsi:type="dcterms:W3CDTF">2015-11-24T16:18:46Z</dcterms:modified>
</cp:coreProperties>
</file>